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5" r:id="rId7"/>
    <p:sldId id="266" r:id="rId8"/>
    <p:sldId id="272" r:id="rId9"/>
    <p:sldId id="271" r:id="rId10"/>
    <p:sldId id="264" r:id="rId11"/>
    <p:sldId id="267" r:id="rId12"/>
    <p:sldId id="276" r:id="rId13"/>
    <p:sldId id="277" r:id="rId14"/>
    <p:sldId id="278" r:id="rId15"/>
    <p:sldId id="268" r:id="rId16"/>
    <p:sldId id="269" r:id="rId17"/>
    <p:sldId id="273" r:id="rId18"/>
    <p:sldId id="258" r:id="rId19"/>
    <p:sldId id="259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57" d="100"/>
          <a:sy n="57" d="100"/>
        </p:scale>
        <p:origin x="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62DD-BE82-4A89-ABF1-795069D03E0A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586C-18D5-4EC6-9E9E-46378AAA4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62DD-BE82-4A89-ABF1-795069D03E0A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586C-18D5-4EC6-9E9E-46378AAA4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11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62DD-BE82-4A89-ABF1-795069D03E0A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586C-18D5-4EC6-9E9E-46378AAA4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9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62DD-BE82-4A89-ABF1-795069D03E0A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586C-18D5-4EC6-9E9E-46378AAA4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58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62DD-BE82-4A89-ABF1-795069D03E0A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586C-18D5-4EC6-9E9E-46378AAA4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4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62DD-BE82-4A89-ABF1-795069D03E0A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586C-18D5-4EC6-9E9E-46378AAA4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82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62DD-BE82-4A89-ABF1-795069D03E0A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586C-18D5-4EC6-9E9E-46378AAA4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11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62DD-BE82-4A89-ABF1-795069D03E0A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586C-18D5-4EC6-9E9E-46378AAA4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59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62DD-BE82-4A89-ABF1-795069D03E0A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586C-18D5-4EC6-9E9E-46378AAA4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34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62DD-BE82-4A89-ABF1-795069D03E0A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586C-18D5-4EC6-9E9E-46378AAA4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9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62DD-BE82-4A89-ABF1-795069D03E0A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586C-18D5-4EC6-9E9E-46378AAA4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73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062DD-BE82-4A89-ABF1-795069D03E0A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A586C-18D5-4EC6-9E9E-46378AAA4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48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86" y="212271"/>
            <a:ext cx="8082642" cy="66457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0971" y="359229"/>
            <a:ext cx="10352315" cy="6253842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в народном хозяйстве</a:t>
            </a:r>
            <a:endParaRPr lang="ru-RU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11344" y="5535386"/>
            <a:ext cx="2759528" cy="1224643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Зверева Г. Ю.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высшей категории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МБОУ «СШ № 2 – многопрофильная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 Е. И. Куропаткина» 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Нижневартовск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0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29" y="489857"/>
            <a:ext cx="10711542" cy="5894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08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3" y="0"/>
            <a:ext cx="10646229" cy="667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7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9" y="114300"/>
            <a:ext cx="11242672" cy="65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75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8145962e03f2ea7a67671f5118353cf6-4897940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14" y="1"/>
            <a:ext cx="10368644" cy="666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8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i?id=ad189dfb4f5777019ae687ecb313463eebcece43-10878080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3" y="277585"/>
            <a:ext cx="10048317" cy="643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0" y="244929"/>
            <a:ext cx="10564587" cy="6417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11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28" y="604157"/>
            <a:ext cx="10499271" cy="594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5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471" y="342900"/>
            <a:ext cx="11217729" cy="2710543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</a:rPr>
              <a:t>Социально-гуманитарный колледж</a:t>
            </a:r>
            <a:endParaRPr lang="ru-RU" sz="8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471" y="3602037"/>
            <a:ext cx="11217729" cy="3043691"/>
          </a:xfrm>
        </p:spPr>
        <p:txBody>
          <a:bodyPr>
            <a:normAutofit/>
          </a:bodyPr>
          <a:lstStyle/>
          <a:p>
            <a:r>
              <a:rPr lang="ru-RU" sz="6000" dirty="0" err="1" smtClean="0">
                <a:solidFill>
                  <a:srgbClr val="00B050"/>
                </a:solidFill>
              </a:rPr>
              <a:t>Предпрофильная</a:t>
            </a:r>
            <a:r>
              <a:rPr lang="ru-RU" sz="6000" dirty="0" smtClean="0">
                <a:solidFill>
                  <a:srgbClr val="00B050"/>
                </a:solidFill>
              </a:rPr>
              <a:t> подготовка</a:t>
            </a:r>
          </a:p>
          <a:p>
            <a:endParaRPr lang="ru-RU" sz="6000" dirty="0" smtClean="0"/>
          </a:p>
          <a:p>
            <a:r>
              <a:rPr lang="ru-RU" sz="6000" dirty="0">
                <a:solidFill>
                  <a:srgbClr val="00B0F0"/>
                </a:solidFill>
              </a:rPr>
              <a:t>г</a:t>
            </a:r>
            <a:r>
              <a:rPr lang="ru-RU" sz="6000" dirty="0" smtClean="0">
                <a:solidFill>
                  <a:srgbClr val="00B0F0"/>
                </a:solidFill>
              </a:rPr>
              <a:t>. Нижневартовск, ХМАО-Югра</a:t>
            </a:r>
            <a:endParaRPr lang="ru-RU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72" y="3690257"/>
            <a:ext cx="3962398" cy="29391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958" y="366779"/>
            <a:ext cx="3758291" cy="33558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69871" y="457199"/>
            <a:ext cx="7739742" cy="33173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3386" y="4816928"/>
            <a:ext cx="10025743" cy="18994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3" y="326571"/>
            <a:ext cx="3184071" cy="3355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49" y="326571"/>
            <a:ext cx="4327072" cy="33571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3" y="3602038"/>
            <a:ext cx="3464378" cy="30273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70" y="3682454"/>
            <a:ext cx="3663043" cy="30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49" y="326572"/>
            <a:ext cx="4247050" cy="31291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86" y="3363687"/>
            <a:ext cx="3575957" cy="32657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8" y="373740"/>
            <a:ext cx="3362063" cy="30820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43" y="3455758"/>
            <a:ext cx="3718292" cy="31736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0" y="3363687"/>
            <a:ext cx="3804556" cy="32657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6429" y="767443"/>
            <a:ext cx="10285376" cy="27425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899" y="3853543"/>
            <a:ext cx="10074729" cy="23447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92" y="342901"/>
            <a:ext cx="3118756" cy="302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9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100" y="342901"/>
            <a:ext cx="10858500" cy="1436913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00B050"/>
                </a:solidFill>
              </a:rPr>
              <a:t>Цель урока: </a:t>
            </a:r>
            <a:endParaRPr lang="ru-RU" sz="88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0100" y="1910444"/>
            <a:ext cx="11005457" cy="4588328"/>
          </a:xfrm>
        </p:spPr>
        <p:txBody>
          <a:bodyPr>
            <a:normAutofit/>
          </a:bodyPr>
          <a:lstStyle/>
          <a:p>
            <a:pPr marL="685800" indent="-685800" algn="l">
              <a:buFontTx/>
              <a:buChar char="-"/>
            </a:pPr>
            <a:r>
              <a:rPr lang="ru-RU" sz="4800" i="1" dirty="0" smtClean="0">
                <a:solidFill>
                  <a:srgbClr val="7030A0"/>
                </a:solidFill>
              </a:rPr>
              <a:t>сформировать </a:t>
            </a:r>
            <a:r>
              <a:rPr lang="ru-RU" sz="4800" i="1" dirty="0">
                <a:solidFill>
                  <a:srgbClr val="7030A0"/>
                </a:solidFill>
              </a:rPr>
              <a:t>представление учащихся о роли государства в </a:t>
            </a:r>
            <a:r>
              <a:rPr lang="ru-RU" sz="4800" i="1" dirty="0" smtClean="0">
                <a:solidFill>
                  <a:srgbClr val="7030A0"/>
                </a:solidFill>
              </a:rPr>
              <a:t>экономике;</a:t>
            </a:r>
          </a:p>
          <a:p>
            <a:pPr marL="685800" indent="-685800" algn="l">
              <a:buFontTx/>
              <a:buChar char="-"/>
            </a:pPr>
            <a:r>
              <a:rPr lang="ru-RU" sz="4800" i="1" dirty="0">
                <a:solidFill>
                  <a:srgbClr val="7030A0"/>
                </a:solidFill>
              </a:rPr>
              <a:t>п</a:t>
            </a:r>
            <a:r>
              <a:rPr lang="ru-RU" sz="4800" i="1" dirty="0" smtClean="0">
                <a:solidFill>
                  <a:srgbClr val="7030A0"/>
                </a:solidFill>
              </a:rPr>
              <a:t>рофориентация учащихся в сфере экономики.</a:t>
            </a:r>
            <a:endParaRPr lang="ru-RU" sz="48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1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.jpg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8214" y="22510"/>
            <a:ext cx="11658600" cy="676926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28899"/>
            <a:ext cx="9144000" cy="106135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7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8457" y="163286"/>
            <a:ext cx="11152414" cy="189411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00B0F0"/>
                </a:solidFill>
              </a:rPr>
              <a:t>План урока:</a:t>
            </a:r>
            <a:endParaRPr lang="ru-RU" sz="8800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7443" y="2057400"/>
            <a:ext cx="11103428" cy="4539343"/>
          </a:xfrm>
          <a:ln w="76200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lvl="0"/>
            <a:r>
              <a:rPr lang="ru-RU" sz="6000" dirty="0" smtClean="0">
                <a:solidFill>
                  <a:srgbClr val="00B050"/>
                </a:solidFill>
              </a:rPr>
              <a:t>1. Государство </a:t>
            </a:r>
            <a:r>
              <a:rPr lang="ru-RU" sz="6000" dirty="0">
                <a:solidFill>
                  <a:srgbClr val="00B050"/>
                </a:solidFill>
              </a:rPr>
              <a:t>и экономическая сфера</a:t>
            </a:r>
          </a:p>
          <a:p>
            <a:pPr lvl="0"/>
            <a:r>
              <a:rPr lang="ru-RU" sz="6000" dirty="0" smtClean="0">
                <a:solidFill>
                  <a:srgbClr val="00B050"/>
                </a:solidFill>
              </a:rPr>
              <a:t>2. Налоги</a:t>
            </a:r>
            <a:r>
              <a:rPr lang="ru-RU" sz="6000" dirty="0">
                <a:solidFill>
                  <a:srgbClr val="00B050"/>
                </a:solidFill>
              </a:rPr>
              <a:t>. Виды налогов.</a:t>
            </a:r>
          </a:p>
          <a:p>
            <a:r>
              <a:rPr lang="ru-RU" sz="6000" dirty="0" smtClean="0">
                <a:solidFill>
                  <a:srgbClr val="00B050"/>
                </a:solidFill>
              </a:rPr>
              <a:t>3. Государственный </a:t>
            </a:r>
            <a:r>
              <a:rPr lang="ru-RU" sz="6000" dirty="0">
                <a:solidFill>
                  <a:srgbClr val="00B050"/>
                </a:solidFill>
              </a:rPr>
              <a:t>бюджет.</a:t>
            </a:r>
          </a:p>
        </p:txBody>
      </p:sp>
    </p:spTree>
    <p:extLst>
      <p:ext uri="{BB962C8B-B14F-4D97-AF65-F5344CB8AC3E}">
        <p14:creationId xmlns:p14="http://schemas.microsoft.com/office/powerpoint/2010/main" val="42154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843" y="228600"/>
            <a:ext cx="5110843" cy="7588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и граждане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1885" y="987425"/>
            <a:ext cx="5568043" cy="5739946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мы хотим жить лучше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также заинтересовано в том, чтобы мы жили лучше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создает условия для нормального существования общества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 на себя решение задач, которые граждане не могут решать самостоятельно 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Несет расходы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Для покрытия этих расходов государству требуются денежные ресурсы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Основной источник - налоги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КОНКИ_Разработка программ -и практик инициативного -бюджетирования.png" descr="ИКОНКИ_Разработка программ -и практик инициативного -бюджетирования.pn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20" b="10520"/>
          <a:stretch>
            <a:fillRect/>
          </a:stretch>
        </p:blipFill>
        <p:spPr>
          <a:xfrm>
            <a:off x="5183187" y="538843"/>
            <a:ext cx="6671355" cy="59925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68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"/>
          <p:cNvGrpSpPr/>
          <p:nvPr/>
        </p:nvGrpSpPr>
        <p:grpSpPr>
          <a:xfrm>
            <a:off x="4022353" y="1142998"/>
            <a:ext cx="3786096" cy="5323115"/>
            <a:chOff x="0" y="0"/>
            <a:chExt cx="6930692" cy="6967826"/>
          </a:xfrm>
        </p:grpSpPr>
        <p:sp>
          <p:nvSpPr>
            <p:cNvPr id="16" name="Rectangle"/>
            <p:cNvSpPr/>
            <p:nvPr/>
          </p:nvSpPr>
          <p:spPr>
            <a:xfrm>
              <a:off x="19794" y="6091504"/>
              <a:ext cx="6891107" cy="87632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B7BBB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" name="Rectangle"/>
            <p:cNvSpPr/>
            <p:nvPr/>
          </p:nvSpPr>
          <p:spPr>
            <a:xfrm>
              <a:off x="0" y="0"/>
              <a:ext cx="6930692" cy="1816107"/>
            </a:xfrm>
            <a:prstGeom prst="rect">
              <a:avLst/>
            </a:prstGeom>
            <a:solidFill>
              <a:srgbClr val="004F9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157" y="277587"/>
            <a:ext cx="11168743" cy="8654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Что обеспечивает государство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438" y="1291273"/>
            <a:ext cx="3786096" cy="717139"/>
          </a:xfrm>
        </p:spPr>
        <p:txBody>
          <a:bodyPr>
            <a:normAutofit fontScale="92500" lnSpcReduction="10000"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Взрослым </a:t>
            </a:r>
            <a:endParaRPr lang="ru-RU" sz="5400" dirty="0">
              <a:solidFill>
                <a:schemeClr val="bg1"/>
              </a:solidFill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0269B108-C5A9-2A42-BF82-832CFCB21EC1}"/>
              </a:ext>
            </a:extLst>
          </p:cNvPr>
          <p:cNvGrpSpPr/>
          <p:nvPr/>
        </p:nvGrpSpPr>
        <p:grpSpPr>
          <a:xfrm>
            <a:off x="473530" y="1178236"/>
            <a:ext cx="3488870" cy="4618406"/>
            <a:chOff x="799296" y="3371693"/>
            <a:chExt cx="6930693" cy="6972615"/>
          </a:xfrm>
        </p:grpSpPr>
        <p:grpSp>
          <p:nvGrpSpPr>
            <p:cNvPr id="5" name="Group"/>
            <p:cNvGrpSpPr/>
            <p:nvPr/>
          </p:nvGrpSpPr>
          <p:grpSpPr>
            <a:xfrm>
              <a:off x="799296" y="3371693"/>
              <a:ext cx="6930693" cy="6972615"/>
              <a:chOff x="0" y="0"/>
              <a:chExt cx="6930691" cy="6972613"/>
            </a:xfrm>
          </p:grpSpPr>
          <p:sp>
            <p:nvSpPr>
              <p:cNvPr id="10" name="Rectangle"/>
              <p:cNvSpPr/>
              <p:nvPr/>
            </p:nvSpPr>
            <p:spPr>
              <a:xfrm>
                <a:off x="19793" y="1799388"/>
                <a:ext cx="6891106" cy="5173226"/>
              </a:xfrm>
              <a:prstGeom prst="rect">
                <a:avLst/>
              </a:prstGeom>
              <a:solidFill>
                <a:srgbClr val="FFFFFF"/>
              </a:solidFill>
              <a:ln w="38100" cap="flat">
                <a:solidFill>
                  <a:srgbClr val="B7BBBE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1" name="Rectangle"/>
              <p:cNvSpPr/>
              <p:nvPr/>
            </p:nvSpPr>
            <p:spPr>
              <a:xfrm>
                <a:off x="0" y="0"/>
                <a:ext cx="6930692" cy="1816107"/>
              </a:xfrm>
              <a:prstGeom prst="rect">
                <a:avLst/>
              </a:prstGeom>
              <a:solidFill>
                <a:srgbClr val="E621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>
                  <a:highlight>
                    <a:srgbClr val="E6215A"/>
                  </a:highlight>
                </a:endParaRPr>
              </a:p>
            </p:txBody>
          </p:sp>
        </p:grpSp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AF6F2A4E-A659-D440-93E2-0A8C9279A3E9}"/>
                </a:ext>
              </a:extLst>
            </p:cNvPr>
            <p:cNvGrpSpPr/>
            <p:nvPr/>
          </p:nvGrpSpPr>
          <p:grpSpPr>
            <a:xfrm>
              <a:off x="821396" y="3650041"/>
              <a:ext cx="6651708" cy="5491954"/>
              <a:chOff x="821396" y="3650041"/>
              <a:chExt cx="6651708" cy="5491954"/>
            </a:xfrm>
          </p:grpSpPr>
          <p:sp>
            <p:nvSpPr>
              <p:cNvPr id="7" name="Бесплатный детский сад…"/>
              <p:cNvSpPr txBox="1"/>
              <p:nvPr/>
            </p:nvSpPr>
            <p:spPr>
              <a:xfrm>
                <a:off x="821396" y="5960140"/>
                <a:ext cx="6651708" cy="318185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marL="355600" indent="-355600" algn="l">
                  <a:spcBef>
                    <a:spcPts val="400"/>
                  </a:spcBef>
                  <a:buClr>
                    <a:srgbClr val="D3395C"/>
                  </a:buClr>
                  <a:buSzPct val="100000"/>
                  <a:buChar char="-"/>
                  <a:defRPr b="0">
                    <a:solidFill>
                      <a:srgbClr val="393B3B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ru-RU" sz="2000" dirty="0"/>
                  <a:t>Обучение в </a:t>
                </a:r>
                <a:r>
                  <a:rPr sz="2000" dirty="0" err="1"/>
                  <a:t>детск</a:t>
                </a:r>
                <a:r>
                  <a:rPr lang="ru-RU" sz="2000" dirty="0"/>
                  <a:t>ом</a:t>
                </a:r>
                <a:r>
                  <a:rPr sz="2000" dirty="0"/>
                  <a:t> </a:t>
                </a:r>
                <a:r>
                  <a:rPr sz="2000" dirty="0" err="1"/>
                  <a:t>сад</a:t>
                </a:r>
                <a:r>
                  <a:rPr lang="ru-RU" sz="2000" dirty="0"/>
                  <a:t>у</a:t>
                </a:r>
                <a:endParaRPr sz="2000" dirty="0"/>
              </a:p>
              <a:p>
                <a:pPr marL="355600" indent="-355600" algn="l">
                  <a:spcBef>
                    <a:spcPts val="400"/>
                  </a:spcBef>
                  <a:buClr>
                    <a:srgbClr val="D3395C"/>
                  </a:buClr>
                  <a:buSzPct val="100000"/>
                  <a:buChar char="-"/>
                  <a:defRPr b="0">
                    <a:solidFill>
                      <a:srgbClr val="393B3B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ru-RU" sz="2000" dirty="0"/>
                  <a:t>Обучение в ш</a:t>
                </a:r>
                <a:r>
                  <a:rPr sz="2000" dirty="0" err="1"/>
                  <a:t>кол</a:t>
                </a:r>
                <a:r>
                  <a:rPr lang="ru-RU" sz="2000" dirty="0"/>
                  <a:t>е</a:t>
                </a:r>
                <a:endParaRPr sz="2000" dirty="0"/>
              </a:p>
              <a:p>
                <a:pPr marL="355600" indent="-355600" algn="l">
                  <a:spcBef>
                    <a:spcPts val="400"/>
                  </a:spcBef>
                  <a:buClr>
                    <a:srgbClr val="D3395C"/>
                  </a:buClr>
                  <a:buSzPct val="100000"/>
                  <a:buChar char="-"/>
                  <a:defRPr b="0">
                    <a:solidFill>
                      <a:srgbClr val="393B3B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ru-RU" sz="2000" dirty="0"/>
                  <a:t>В</a:t>
                </a:r>
                <a:r>
                  <a:rPr sz="2000" dirty="0" err="1"/>
                  <a:t>ысшее</a:t>
                </a:r>
                <a:r>
                  <a:rPr sz="2000" dirty="0"/>
                  <a:t> </a:t>
                </a:r>
                <a:r>
                  <a:rPr sz="2000" dirty="0" err="1"/>
                  <a:t>образование</a:t>
                </a:r>
                <a:r>
                  <a:rPr sz="2000" dirty="0"/>
                  <a:t> </a:t>
                </a:r>
                <a:r>
                  <a:rPr sz="2000" dirty="0" err="1"/>
                  <a:t>по</a:t>
                </a:r>
                <a:r>
                  <a:rPr sz="2000" dirty="0"/>
                  <a:t> </a:t>
                </a:r>
                <a:r>
                  <a:rPr sz="2000" dirty="0" err="1"/>
                  <a:t>конкурсу</a:t>
                </a:r>
                <a:endParaRPr sz="2000" dirty="0"/>
              </a:p>
              <a:p>
                <a:pPr marL="355600" indent="-355600" algn="l">
                  <a:spcBef>
                    <a:spcPts val="400"/>
                  </a:spcBef>
                  <a:buClr>
                    <a:srgbClr val="D3395C"/>
                  </a:buClr>
                  <a:buSzPct val="100000"/>
                  <a:buChar char="-"/>
                  <a:defRPr b="0">
                    <a:solidFill>
                      <a:srgbClr val="393B3B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ru-RU" sz="2000" dirty="0"/>
                  <a:t>П</a:t>
                </a:r>
                <a:r>
                  <a:rPr sz="2000" dirty="0" err="1"/>
                  <a:t>осещение</a:t>
                </a:r>
                <a:r>
                  <a:rPr sz="2000" dirty="0"/>
                  <a:t> </a:t>
                </a:r>
                <a:r>
                  <a:rPr sz="2000" dirty="0" err="1"/>
                  <a:t>некоторых</a:t>
                </a:r>
                <a:r>
                  <a:rPr sz="2000" dirty="0"/>
                  <a:t> </a:t>
                </a:r>
                <a:r>
                  <a:rPr sz="2000" dirty="0" err="1"/>
                  <a:t>музеев</a:t>
                </a:r>
                <a:r>
                  <a:rPr sz="2000" dirty="0"/>
                  <a:t>  и </a:t>
                </a:r>
                <a:r>
                  <a:rPr sz="2000" dirty="0" err="1"/>
                  <a:t>театров</a:t>
                </a:r>
                <a:endParaRPr sz="2000" dirty="0"/>
              </a:p>
            </p:txBody>
          </p:sp>
          <p:sp>
            <p:nvSpPr>
              <p:cNvPr id="8" name="ДЕТЯМ"/>
              <p:cNvSpPr txBox="1"/>
              <p:nvPr/>
            </p:nvSpPr>
            <p:spPr>
              <a:xfrm>
                <a:off x="1215149" y="3908555"/>
                <a:ext cx="4465547" cy="78015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>
                <a:lvl1pPr algn="l">
                  <a:lnSpc>
                    <a:spcPct val="90000"/>
                  </a:lnSpc>
                  <a:defRPr sz="4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>
                    <a:solidFill>
                      <a:srgbClr val="327F8C"/>
                    </a:solidFill>
                  </a:defRPr>
                </a:pPr>
                <a:r>
                  <a:rPr dirty="0">
                    <a:solidFill>
                      <a:srgbClr val="FFFFFF"/>
                    </a:solidFill>
                  </a:rPr>
                  <a:t>ДЕТЯМ</a:t>
                </a:r>
              </a:p>
            </p:txBody>
          </p:sp>
          <p:pic>
            <p:nvPicPr>
              <p:cNvPr id="9" name="alphabet.png" descr="alphabet.pn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19585" y="3650041"/>
                <a:ext cx="1297187" cy="1297187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</p:grpSp>
      <p:grpSp>
        <p:nvGrpSpPr>
          <p:cNvPr id="24" name="Group"/>
          <p:cNvGrpSpPr/>
          <p:nvPr/>
        </p:nvGrpSpPr>
        <p:grpSpPr>
          <a:xfrm>
            <a:off x="7797638" y="1142998"/>
            <a:ext cx="4205586" cy="4688879"/>
            <a:chOff x="0" y="0"/>
            <a:chExt cx="6930692" cy="6971363"/>
          </a:xfrm>
        </p:grpSpPr>
        <p:grpSp>
          <p:nvGrpSpPr>
            <p:cNvPr id="25" name="Group"/>
            <p:cNvGrpSpPr/>
            <p:nvPr/>
          </p:nvGrpSpPr>
          <p:grpSpPr>
            <a:xfrm>
              <a:off x="0" y="0"/>
              <a:ext cx="6930692" cy="6971363"/>
              <a:chOff x="0" y="0"/>
              <a:chExt cx="6930691" cy="6971363"/>
            </a:xfrm>
          </p:grpSpPr>
          <p:sp>
            <p:nvSpPr>
              <p:cNvPr id="28" name="Rectangle"/>
              <p:cNvSpPr/>
              <p:nvPr/>
            </p:nvSpPr>
            <p:spPr>
              <a:xfrm>
                <a:off x="19793" y="1799388"/>
                <a:ext cx="6891106" cy="5171976"/>
              </a:xfrm>
              <a:prstGeom prst="rect">
                <a:avLst/>
              </a:prstGeom>
              <a:solidFill>
                <a:srgbClr val="FFFFFF"/>
              </a:solidFill>
              <a:ln w="38100" cap="flat">
                <a:solidFill>
                  <a:srgbClr val="B7BBBE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9" name="Rectangle"/>
              <p:cNvSpPr/>
              <p:nvPr/>
            </p:nvSpPr>
            <p:spPr>
              <a:xfrm>
                <a:off x="0" y="0"/>
                <a:ext cx="6930692" cy="1816107"/>
              </a:xfrm>
              <a:prstGeom prst="rect">
                <a:avLst/>
              </a:prstGeom>
              <a:solidFill>
                <a:srgbClr val="0097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</p:grpSp>
        <p:sp>
          <p:nvSpPr>
            <p:cNvPr id="26" name="Пенсии…"/>
            <p:cNvSpPr txBox="1"/>
            <p:nvPr/>
          </p:nvSpPr>
          <p:spPr>
            <a:xfrm>
              <a:off x="139492" y="2095355"/>
              <a:ext cx="6651708" cy="31818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355600" indent="-355600" algn="l">
                <a:spcBef>
                  <a:spcPts val="400"/>
                </a:spcBef>
                <a:buClr>
                  <a:srgbClr val="439757"/>
                </a:buClr>
                <a:buSzPct val="100000"/>
                <a:buChar char="-"/>
                <a:defRPr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Пенсии</a:t>
              </a: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55600" indent="-355600" algn="l">
                <a:spcBef>
                  <a:spcPts val="400"/>
                </a:spcBef>
                <a:buClr>
                  <a:srgbClr val="439757"/>
                </a:buClr>
                <a:buSzPct val="100000"/>
                <a:buChar char="-"/>
                <a:defRPr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Освобождение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уплаты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некоторых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</a:t>
              </a: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55600" indent="-355600" algn="l">
                <a:spcBef>
                  <a:spcPts val="400"/>
                </a:spcBef>
                <a:buClr>
                  <a:srgbClr val="439757"/>
                </a:buClr>
                <a:buSzPct val="100000"/>
                <a:buChar char="-"/>
                <a:defRPr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Льготы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проезда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транспорте</a:t>
              </a: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ПОЖИЛЫМ"/>
            <p:cNvSpPr/>
            <p:nvPr/>
          </p:nvSpPr>
          <p:spPr>
            <a:xfrm>
              <a:off x="415853" y="533270"/>
              <a:ext cx="4465549" cy="78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lnSpc>
                  <a:spcPct val="90000"/>
                </a:lnSpc>
                <a:defRPr sz="4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327F8C"/>
                  </a:solidFill>
                </a:defRPr>
              </a:pPr>
              <a:r>
                <a:rPr sz="3600" dirty="0">
                  <a:solidFill>
                    <a:srgbClr val="FFFFFF"/>
                  </a:solidFill>
                </a:rPr>
                <a:t>ПОЖИЛЫМ</a:t>
              </a: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4131814" y="3382121"/>
            <a:ext cx="360672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Bef>
                <a:spcPts val="400"/>
              </a:spcBef>
              <a:buClr>
                <a:srgbClr val="144E99"/>
              </a:buClr>
              <a:buSzPct val="100000"/>
              <a:buChar char="-"/>
              <a:defRPr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/>
              <a:t>МРОТ</a:t>
            </a:r>
          </a:p>
          <a:p>
            <a:pPr marL="355600" indent="-355600">
              <a:spcBef>
                <a:spcPts val="400"/>
              </a:spcBef>
              <a:buClr>
                <a:srgbClr val="144E99"/>
              </a:buClr>
              <a:buSzPct val="100000"/>
              <a:buChar char="-"/>
              <a:defRPr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/>
              <a:t>Выплаты в связи с временной нетрудоспособностью</a:t>
            </a:r>
          </a:p>
          <a:p>
            <a:pPr marL="355600" indent="-355600">
              <a:spcBef>
                <a:spcPts val="400"/>
              </a:spcBef>
              <a:buClr>
                <a:srgbClr val="144E99"/>
              </a:buClr>
              <a:buSzPct val="100000"/>
              <a:buChar char="-"/>
              <a:defRPr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/>
              <a:t>Дешевые кредиты на покупку жилья для некоторых категорий граждан</a:t>
            </a:r>
          </a:p>
          <a:p>
            <a:pPr marL="355600" indent="-355600">
              <a:spcBef>
                <a:spcPts val="400"/>
              </a:spcBef>
              <a:buClr>
                <a:srgbClr val="144E99"/>
              </a:buClr>
              <a:buSzPct val="100000"/>
              <a:buChar char="-"/>
              <a:defRPr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/>
              <a:t>Выплаты в связи с рождением ребенка</a:t>
            </a:r>
          </a:p>
        </p:txBody>
      </p:sp>
      <p:grpSp>
        <p:nvGrpSpPr>
          <p:cNvPr id="31" name="Group"/>
          <p:cNvGrpSpPr/>
          <p:nvPr/>
        </p:nvGrpSpPr>
        <p:grpSpPr>
          <a:xfrm>
            <a:off x="772082" y="10821889"/>
            <a:ext cx="22737483" cy="2341218"/>
            <a:chOff x="0" y="0"/>
            <a:chExt cx="22737481" cy="1816100"/>
          </a:xfrm>
        </p:grpSpPr>
        <p:sp>
          <p:nvSpPr>
            <p:cNvPr id="32" name="Rectangle"/>
            <p:cNvSpPr/>
            <p:nvPr/>
          </p:nvSpPr>
          <p:spPr>
            <a:xfrm>
              <a:off x="26454" y="27332"/>
              <a:ext cx="22711028" cy="1777058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B7BBB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Rectangle"/>
            <p:cNvSpPr/>
            <p:nvPr/>
          </p:nvSpPr>
          <p:spPr>
            <a:xfrm>
              <a:off x="0" y="0"/>
              <a:ext cx="6901856" cy="1816100"/>
            </a:xfrm>
            <a:prstGeom prst="rect">
              <a:avLst/>
            </a:prstGeom>
            <a:solidFill>
              <a:srgbClr val="B7BB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26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"/>
          <p:cNvGrpSpPr/>
          <p:nvPr/>
        </p:nvGrpSpPr>
        <p:grpSpPr>
          <a:xfrm>
            <a:off x="798536" y="1725924"/>
            <a:ext cx="10429318" cy="4644926"/>
            <a:chOff x="0" y="0"/>
            <a:chExt cx="22737481" cy="1816100"/>
          </a:xfrm>
        </p:grpSpPr>
        <p:sp>
          <p:nvSpPr>
            <p:cNvPr id="11" name="Rectangle"/>
            <p:cNvSpPr/>
            <p:nvPr/>
          </p:nvSpPr>
          <p:spPr>
            <a:xfrm>
              <a:off x="26454" y="27332"/>
              <a:ext cx="22711028" cy="1777058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B7BBB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Rectangle"/>
            <p:cNvSpPr/>
            <p:nvPr/>
          </p:nvSpPr>
          <p:spPr>
            <a:xfrm>
              <a:off x="0" y="0"/>
              <a:ext cx="6901856" cy="1816100"/>
            </a:xfrm>
            <a:prstGeom prst="rect">
              <a:avLst/>
            </a:prstGeom>
            <a:solidFill>
              <a:srgbClr val="B7BB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обеспечивает государство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4846108"/>
          </a:xfrm>
        </p:spPr>
        <p:txBody>
          <a:bodyPr/>
          <a:lstStyle/>
          <a:p>
            <a:pPr marL="355600" indent="-355600">
              <a:spcBef>
                <a:spcPts val="400"/>
              </a:spcBef>
              <a:buClr>
                <a:srgbClr val="B7BBBE"/>
              </a:buClr>
              <a:buSzPct val="100000"/>
              <a:buChar char="-"/>
              <a:defRPr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6000" dirty="0" smtClean="0">
                <a:solidFill>
                  <a:schemeClr val="bg1"/>
                </a:solidFill>
              </a:rPr>
              <a:t>Всем: </a:t>
            </a:r>
            <a:r>
              <a:rPr lang="ru-RU" dirty="0" smtClean="0"/>
              <a:t>       - </a:t>
            </a:r>
            <a:r>
              <a:rPr lang="ru-RU" sz="4000" dirty="0"/>
              <a:t>Медицинское обслуживание</a:t>
            </a:r>
          </a:p>
          <a:p>
            <a:pPr marL="355600" indent="-355600">
              <a:spcBef>
                <a:spcPts val="400"/>
              </a:spcBef>
              <a:buClr>
                <a:srgbClr val="B7BBBE"/>
              </a:buClr>
              <a:buSzPct val="100000"/>
              <a:buChar char="-"/>
              <a:defRPr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4000" dirty="0" smtClean="0"/>
              <a:t>                   - Защита </a:t>
            </a:r>
            <a:r>
              <a:rPr lang="ru-RU" sz="4000" dirty="0"/>
              <a:t>прав и безопасность </a:t>
            </a:r>
            <a:r>
              <a:rPr lang="ru-RU" sz="4000" dirty="0" smtClean="0"/>
              <a:t>   благодаря работе </a:t>
            </a:r>
            <a:r>
              <a:rPr lang="ru-RU" sz="4000" dirty="0"/>
              <a:t>правоохранительных органов</a:t>
            </a:r>
          </a:p>
          <a:p>
            <a:pPr marL="355600" indent="-355600">
              <a:spcBef>
                <a:spcPts val="400"/>
              </a:spcBef>
              <a:buClr>
                <a:srgbClr val="B7BBBE"/>
              </a:buClr>
              <a:buSzPct val="100000"/>
              <a:buChar char="-"/>
              <a:defRPr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4000" dirty="0" smtClean="0"/>
              <a:t>                    - Пожарная </a:t>
            </a:r>
            <a:r>
              <a:rPr lang="ru-RU" sz="4000" dirty="0"/>
              <a:t>охрана, МЧС</a:t>
            </a:r>
          </a:p>
          <a:p>
            <a:pPr marL="355600" indent="-355600">
              <a:spcBef>
                <a:spcPts val="400"/>
              </a:spcBef>
              <a:buClr>
                <a:srgbClr val="B7BBBE"/>
              </a:buClr>
              <a:buSzPct val="100000"/>
              <a:buChar char="-"/>
              <a:defRPr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4000" dirty="0" smtClean="0"/>
              <a:t>                    - Дороги</a:t>
            </a:r>
            <a:endParaRPr lang="ru-RU" sz="4000" dirty="0"/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4" name="Group"/>
          <p:cNvGrpSpPr/>
          <p:nvPr/>
        </p:nvGrpSpPr>
        <p:grpSpPr>
          <a:xfrm>
            <a:off x="772082" y="10821889"/>
            <a:ext cx="22737483" cy="2341218"/>
            <a:chOff x="0" y="0"/>
            <a:chExt cx="22737481" cy="1816100"/>
          </a:xfrm>
        </p:grpSpPr>
        <p:sp>
          <p:nvSpPr>
            <p:cNvPr id="5" name="Rectangle"/>
            <p:cNvSpPr/>
            <p:nvPr/>
          </p:nvSpPr>
          <p:spPr>
            <a:xfrm>
              <a:off x="26454" y="27332"/>
              <a:ext cx="22711028" cy="1777058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B7BBB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" name="Rectangle"/>
            <p:cNvSpPr/>
            <p:nvPr/>
          </p:nvSpPr>
          <p:spPr>
            <a:xfrm>
              <a:off x="0" y="0"/>
              <a:ext cx="6901856" cy="1816100"/>
            </a:xfrm>
            <a:prstGeom prst="rect">
              <a:avLst/>
            </a:prstGeom>
            <a:solidFill>
              <a:srgbClr val="B7BB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205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5415" y="473529"/>
            <a:ext cx="10662556" cy="16002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</a:rPr>
              <a:t>Налоги </a:t>
            </a:r>
            <a:endParaRPr lang="ru-RU" sz="96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5415" y="2857499"/>
            <a:ext cx="10662555" cy="364127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8800" b="1" dirty="0" smtClean="0">
                <a:solidFill>
                  <a:srgbClr val="FF0000"/>
                </a:solidFill>
              </a:rPr>
              <a:t>Прямые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8800" b="1" dirty="0" smtClean="0">
                <a:solidFill>
                  <a:srgbClr val="FF0000"/>
                </a:solidFill>
              </a:rPr>
              <a:t>Косвенные 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77786"/>
            <a:ext cx="9144000" cy="47352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>
          <a:xfrm>
            <a:off x="1698171" y="2498270"/>
            <a:ext cx="9372599" cy="3978729"/>
          </a:xfrm>
          <a:noFill/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>
          <a:xfrm>
            <a:off x="930729" y="228601"/>
            <a:ext cx="10858500" cy="6384471"/>
          </a:xfr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6358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0487" y="146958"/>
            <a:ext cx="11021784" cy="63681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Налоги, уплачиваемые гражданами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3386" y="4457700"/>
            <a:ext cx="10678885" cy="226967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</a:t>
            </a:r>
            <a:r>
              <a:rPr lang="ru-RU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главным источником средств для государства? </a:t>
            </a:r>
          </a:p>
          <a:p>
            <a:pPr algn="l"/>
            <a:r>
              <a:rPr lang="ru-RU" sz="2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Почему </a:t>
            </a:r>
            <a:r>
              <a:rPr lang="ru-RU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платить налоги? </a:t>
            </a:r>
          </a:p>
          <a:p>
            <a:pPr algn="l"/>
            <a:r>
              <a:rPr lang="ru-RU" sz="2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</a:t>
            </a:r>
            <a:r>
              <a:rPr lang="ru-RU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платят граждане? </a:t>
            </a:r>
          </a:p>
          <a:p>
            <a:pPr algn="l"/>
            <a:r>
              <a:rPr lang="ru-RU" sz="2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Чем </a:t>
            </a:r>
            <a:r>
              <a:rPr lang="ru-RU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налог отличается от косвенного? </a:t>
            </a:r>
          </a:p>
          <a:p>
            <a:pPr algn="l"/>
            <a:r>
              <a:rPr lang="ru-RU" sz="2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Подумайте: </a:t>
            </a:r>
            <a:r>
              <a:rPr lang="ru-RU" sz="2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влияет снижение или увеличение налогов на различные стороны жизни общества?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40000"/>
          </a:blip>
          <a:srcRect l="10641" t="62154" r="55718" b="20232"/>
          <a:stretch>
            <a:fillRect/>
          </a:stretch>
        </p:blipFill>
        <p:spPr bwMode="auto">
          <a:xfrm>
            <a:off x="1143000" y="783771"/>
            <a:ext cx="9699170" cy="367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32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275</Words>
  <Application>Microsoft Office PowerPoint</Application>
  <PresentationFormat>Широкоэкранный</PresentationFormat>
  <Paragraphs>55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Helvetica Neue Medium</vt:lpstr>
      <vt:lpstr>Times New Roman</vt:lpstr>
      <vt:lpstr>Wingdings</vt:lpstr>
      <vt:lpstr>Тема Office</vt:lpstr>
      <vt:lpstr>Государство в народном хозяйстве</vt:lpstr>
      <vt:lpstr>Цель урока: </vt:lpstr>
      <vt:lpstr>План урока:</vt:lpstr>
      <vt:lpstr>Государство и граждане</vt:lpstr>
      <vt:lpstr>Что обеспечивает государство</vt:lpstr>
      <vt:lpstr>Что обеспечивает государство</vt:lpstr>
      <vt:lpstr>Налоги </vt:lpstr>
      <vt:lpstr>Презентация PowerPoint</vt:lpstr>
      <vt:lpstr>Налоги, уплачиваемые гражданами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Социально-гуманитарный колледж</vt:lpstr>
      <vt:lpstr>Презентация PowerPoint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Государство в народном хозяйстве</dc:title>
  <dc:creator>User</dc:creator>
  <cp:lastModifiedBy>User</cp:lastModifiedBy>
  <cp:revision>22</cp:revision>
  <dcterms:created xsi:type="dcterms:W3CDTF">2024-06-01T17:05:47Z</dcterms:created>
  <dcterms:modified xsi:type="dcterms:W3CDTF">2024-06-02T14:54:10Z</dcterms:modified>
</cp:coreProperties>
</file>